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69"/>
  </p:notesMasterIdLst>
  <p:handoutMasterIdLst>
    <p:handoutMasterId r:id="rId70"/>
  </p:handoutMasterIdLst>
  <p:sldIdLst>
    <p:sldId id="500" r:id="rId3"/>
    <p:sldId id="845" r:id="rId4"/>
    <p:sldId id="541" r:id="rId5"/>
    <p:sldId id="736" r:id="rId6"/>
    <p:sldId id="840" r:id="rId7"/>
    <p:sldId id="841" r:id="rId8"/>
    <p:sldId id="802" r:id="rId9"/>
    <p:sldId id="803" r:id="rId10"/>
    <p:sldId id="804" r:id="rId11"/>
    <p:sldId id="805" r:id="rId12"/>
    <p:sldId id="809" r:id="rId13"/>
    <p:sldId id="810" r:id="rId14"/>
    <p:sldId id="843" r:id="rId15"/>
    <p:sldId id="811" r:id="rId16"/>
    <p:sldId id="812" r:id="rId17"/>
    <p:sldId id="813" r:id="rId18"/>
    <p:sldId id="814" r:id="rId19"/>
    <p:sldId id="815" r:id="rId20"/>
    <p:sldId id="816" r:id="rId21"/>
    <p:sldId id="817" r:id="rId22"/>
    <p:sldId id="819" r:id="rId23"/>
    <p:sldId id="820" r:id="rId24"/>
    <p:sldId id="821" r:id="rId25"/>
    <p:sldId id="822" r:id="rId26"/>
    <p:sldId id="824" r:id="rId27"/>
    <p:sldId id="844" r:id="rId28"/>
    <p:sldId id="826" r:id="rId29"/>
    <p:sldId id="827" r:id="rId30"/>
    <p:sldId id="828" r:id="rId31"/>
    <p:sldId id="829" r:id="rId32"/>
    <p:sldId id="830" r:id="rId33"/>
    <p:sldId id="831" r:id="rId34"/>
    <p:sldId id="833" r:id="rId35"/>
    <p:sldId id="834" r:id="rId36"/>
    <p:sldId id="835" r:id="rId37"/>
    <p:sldId id="836" r:id="rId38"/>
    <p:sldId id="839" r:id="rId39"/>
    <p:sldId id="776" r:id="rId40"/>
    <p:sldId id="777" r:id="rId41"/>
    <p:sldId id="778" r:id="rId42"/>
    <p:sldId id="711" r:id="rId43"/>
    <p:sldId id="779" r:id="rId44"/>
    <p:sldId id="780" r:id="rId45"/>
    <p:sldId id="781" r:id="rId46"/>
    <p:sldId id="742" r:id="rId47"/>
    <p:sldId id="782" r:id="rId48"/>
    <p:sldId id="744" r:id="rId49"/>
    <p:sldId id="783" r:id="rId50"/>
    <p:sldId id="784" r:id="rId51"/>
    <p:sldId id="785" r:id="rId52"/>
    <p:sldId id="787" r:id="rId53"/>
    <p:sldId id="788" r:id="rId54"/>
    <p:sldId id="789" r:id="rId55"/>
    <p:sldId id="790" r:id="rId56"/>
    <p:sldId id="791" r:id="rId57"/>
    <p:sldId id="792" r:id="rId58"/>
    <p:sldId id="794" r:id="rId59"/>
    <p:sldId id="795" r:id="rId60"/>
    <p:sldId id="796" r:id="rId61"/>
    <p:sldId id="797" r:id="rId62"/>
    <p:sldId id="798" r:id="rId63"/>
    <p:sldId id="799" r:id="rId64"/>
    <p:sldId id="800" r:id="rId65"/>
    <p:sldId id="801" r:id="rId66"/>
    <p:sldId id="724" r:id="rId67"/>
    <p:sldId id="681" r:id="rId68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7F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-10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4" Type="http://schemas.openxmlformats.org/officeDocument/2006/relationships/slide" Target="slides/slide17.xml"/><Relationship Id="rId15" Type="http://schemas.openxmlformats.org/officeDocument/2006/relationships/slide" Target="slides/slide18.xml"/><Relationship Id="rId16" Type="http://schemas.openxmlformats.org/officeDocument/2006/relationships/slide" Target="slides/slide19.xml"/><Relationship Id="rId17" Type="http://schemas.openxmlformats.org/officeDocument/2006/relationships/slide" Target="slides/slide20.xml"/><Relationship Id="rId18" Type="http://schemas.openxmlformats.org/officeDocument/2006/relationships/slide" Target="slides/slide21.xml"/><Relationship Id="rId19" Type="http://schemas.openxmlformats.org/officeDocument/2006/relationships/slide" Target="slides/slide22.xml"/><Relationship Id="rId50" Type="http://schemas.openxmlformats.org/officeDocument/2006/relationships/slide" Target="slides/slide53.xml"/><Relationship Id="rId51" Type="http://schemas.openxmlformats.org/officeDocument/2006/relationships/slide" Target="slides/slide54.xml"/><Relationship Id="rId52" Type="http://schemas.openxmlformats.org/officeDocument/2006/relationships/slide" Target="slides/slide55.xml"/><Relationship Id="rId53" Type="http://schemas.openxmlformats.org/officeDocument/2006/relationships/slide" Target="slides/slide56.xml"/><Relationship Id="rId54" Type="http://schemas.openxmlformats.org/officeDocument/2006/relationships/slide" Target="slides/slide57.xml"/><Relationship Id="rId55" Type="http://schemas.openxmlformats.org/officeDocument/2006/relationships/slide" Target="slides/slide58.xml"/><Relationship Id="rId56" Type="http://schemas.openxmlformats.org/officeDocument/2006/relationships/slide" Target="slides/slide59.xml"/><Relationship Id="rId57" Type="http://schemas.openxmlformats.org/officeDocument/2006/relationships/slide" Target="slides/slide60.xml"/><Relationship Id="rId58" Type="http://schemas.openxmlformats.org/officeDocument/2006/relationships/slide" Target="slides/slide61.xml"/><Relationship Id="rId59" Type="http://schemas.openxmlformats.org/officeDocument/2006/relationships/slide" Target="slides/slide62.xml"/><Relationship Id="rId40" Type="http://schemas.openxmlformats.org/officeDocument/2006/relationships/slide" Target="slides/slide43.xml"/><Relationship Id="rId41" Type="http://schemas.openxmlformats.org/officeDocument/2006/relationships/slide" Target="slides/slide44.xml"/><Relationship Id="rId42" Type="http://schemas.openxmlformats.org/officeDocument/2006/relationships/slide" Target="slides/slide45.xml"/><Relationship Id="rId43" Type="http://schemas.openxmlformats.org/officeDocument/2006/relationships/slide" Target="slides/slide46.xml"/><Relationship Id="rId44" Type="http://schemas.openxmlformats.org/officeDocument/2006/relationships/slide" Target="slides/slide47.xml"/><Relationship Id="rId45" Type="http://schemas.openxmlformats.org/officeDocument/2006/relationships/slide" Target="slides/slide48.xml"/><Relationship Id="rId46" Type="http://schemas.openxmlformats.org/officeDocument/2006/relationships/slide" Target="slides/slide49.xml"/><Relationship Id="rId47" Type="http://schemas.openxmlformats.org/officeDocument/2006/relationships/slide" Target="slides/slide50.xml"/><Relationship Id="rId48" Type="http://schemas.openxmlformats.org/officeDocument/2006/relationships/slide" Target="slides/slide51.xml"/><Relationship Id="rId49" Type="http://schemas.openxmlformats.org/officeDocument/2006/relationships/slide" Target="slides/slide52.xml"/><Relationship Id="rId1" Type="http://schemas.openxmlformats.org/officeDocument/2006/relationships/slide" Target="slides/slide4.xml"/><Relationship Id="rId2" Type="http://schemas.openxmlformats.org/officeDocument/2006/relationships/slide" Target="slides/slide5.xml"/><Relationship Id="rId3" Type="http://schemas.openxmlformats.org/officeDocument/2006/relationships/slide" Target="slides/slide6.xml"/><Relationship Id="rId4" Type="http://schemas.openxmlformats.org/officeDocument/2006/relationships/slide" Target="slides/slide7.xml"/><Relationship Id="rId5" Type="http://schemas.openxmlformats.org/officeDocument/2006/relationships/slide" Target="slides/slide8.xml"/><Relationship Id="rId6" Type="http://schemas.openxmlformats.org/officeDocument/2006/relationships/slide" Target="slides/slide9.xml"/><Relationship Id="rId7" Type="http://schemas.openxmlformats.org/officeDocument/2006/relationships/slide" Target="slides/slide10.xml"/><Relationship Id="rId8" Type="http://schemas.openxmlformats.org/officeDocument/2006/relationships/slide" Target="slides/slide11.xml"/><Relationship Id="rId9" Type="http://schemas.openxmlformats.org/officeDocument/2006/relationships/slide" Target="slides/slide12.xml"/><Relationship Id="rId30" Type="http://schemas.openxmlformats.org/officeDocument/2006/relationships/slide" Target="slides/slide33.xml"/><Relationship Id="rId31" Type="http://schemas.openxmlformats.org/officeDocument/2006/relationships/slide" Target="slides/slide34.xml"/><Relationship Id="rId32" Type="http://schemas.openxmlformats.org/officeDocument/2006/relationships/slide" Target="slides/slide35.xml"/><Relationship Id="rId33" Type="http://schemas.openxmlformats.org/officeDocument/2006/relationships/slide" Target="slides/slide36.xml"/><Relationship Id="rId34" Type="http://schemas.openxmlformats.org/officeDocument/2006/relationships/slide" Target="slides/slide37.xml"/><Relationship Id="rId35" Type="http://schemas.openxmlformats.org/officeDocument/2006/relationships/slide" Target="slides/slide38.xml"/><Relationship Id="rId36" Type="http://schemas.openxmlformats.org/officeDocument/2006/relationships/slide" Target="slides/slide39.xml"/><Relationship Id="rId37" Type="http://schemas.openxmlformats.org/officeDocument/2006/relationships/slide" Target="slides/slide40.xml"/><Relationship Id="rId38" Type="http://schemas.openxmlformats.org/officeDocument/2006/relationships/slide" Target="slides/slide41.xml"/><Relationship Id="rId39" Type="http://schemas.openxmlformats.org/officeDocument/2006/relationships/slide" Target="slides/slide42.xml"/><Relationship Id="rId20" Type="http://schemas.openxmlformats.org/officeDocument/2006/relationships/slide" Target="slides/slide23.xml"/><Relationship Id="rId21" Type="http://schemas.openxmlformats.org/officeDocument/2006/relationships/slide" Target="slides/slide24.xml"/><Relationship Id="rId22" Type="http://schemas.openxmlformats.org/officeDocument/2006/relationships/slide" Target="slides/slide25.xml"/><Relationship Id="rId23" Type="http://schemas.openxmlformats.org/officeDocument/2006/relationships/slide" Target="slides/slide26.xml"/><Relationship Id="rId24" Type="http://schemas.openxmlformats.org/officeDocument/2006/relationships/slide" Target="slides/slide27.xml"/><Relationship Id="rId25" Type="http://schemas.openxmlformats.org/officeDocument/2006/relationships/slide" Target="slides/slide28.xml"/><Relationship Id="rId26" Type="http://schemas.openxmlformats.org/officeDocument/2006/relationships/slide" Target="slides/slide29.xml"/><Relationship Id="rId27" Type="http://schemas.openxmlformats.org/officeDocument/2006/relationships/slide" Target="slides/slide30.xml"/><Relationship Id="rId28" Type="http://schemas.openxmlformats.org/officeDocument/2006/relationships/slide" Target="slides/slide31.xml"/><Relationship Id="rId29" Type="http://schemas.openxmlformats.org/officeDocument/2006/relationships/slide" Target="slides/slide32.xml"/><Relationship Id="rId60" Type="http://schemas.openxmlformats.org/officeDocument/2006/relationships/slide" Target="slides/slide63.xml"/><Relationship Id="rId61" Type="http://schemas.openxmlformats.org/officeDocument/2006/relationships/slide" Target="slides/slide64.xml"/><Relationship Id="rId62" Type="http://schemas.openxmlformats.org/officeDocument/2006/relationships/slide" Target="slides/slide65.xml"/><Relationship Id="rId10" Type="http://schemas.openxmlformats.org/officeDocument/2006/relationships/slide" Target="slides/slide13.xml"/><Relationship Id="rId11" Type="http://schemas.openxmlformats.org/officeDocument/2006/relationships/slide" Target="slides/slide14.xml"/><Relationship Id="rId12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79EAC28B-92CB-4B44-B753-05B9E5D082F2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020215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>
                <a:cs typeface="+mn-cs"/>
              </a:defRPr>
            </a:lvl1pPr>
          </a:lstStyle>
          <a:p>
            <a:pPr>
              <a:defRPr/>
            </a:pPr>
            <a:fld id="{28532F71-2340-EB42-9513-093D0C3453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551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BBBD8A-C9CC-264C-B4D8-6B06AE76CB1F}" type="slidenum">
              <a:rPr lang="en-US" sz="800"/>
              <a:pPr/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Cisco Networking Academy program</a:t>
            </a:r>
          </a:p>
          <a:p>
            <a:pPr>
              <a:buFontTx/>
              <a:buNone/>
            </a:pPr>
            <a:r>
              <a:rPr lang="en-US" b="1"/>
              <a:t>Introduction to Networks</a:t>
            </a:r>
          </a:p>
          <a:p>
            <a:pPr>
              <a:buFontTx/>
              <a:buNone/>
            </a:pPr>
            <a:r>
              <a:rPr lang="en-US" sz="1300" b="1"/>
              <a:t>Chapter 4: Network Access</a:t>
            </a:r>
            <a:endParaRPr lang="en-GB"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381AB3-5F6F-DD4C-9216-6332A3EB721E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2457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4.1.3.1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210F313-F4E8-6A4B-82FA-A32BA21FFF05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2662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4.1.3.2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EA37E62-235D-9D4B-BA21-5D843E892E68}" type="slidenum">
              <a:rPr lang="en-US" sz="800"/>
              <a:pPr/>
              <a:t>12</a:t>
            </a:fld>
            <a:endParaRPr lang="en-US" sz="800"/>
          </a:p>
        </p:txBody>
      </p:sp>
      <p:sp>
        <p:nvSpPr>
          <p:cNvPr id="2867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4.1.3.3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2E8C8EF-AB27-8045-BAED-94DB5D327CE4}" type="slidenum">
              <a:rPr lang="en-US" sz="800"/>
              <a:pPr/>
              <a:t>13</a:t>
            </a:fld>
            <a:endParaRPr lang="en-US" sz="800"/>
          </a:p>
        </p:txBody>
      </p:sp>
      <p:sp>
        <p:nvSpPr>
          <p:cNvPr id="3072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4.1.3.4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7B37C8-A518-FC42-A38E-FAC7D18862E7}" type="slidenum">
              <a:rPr lang="en-US" sz="800"/>
              <a:pPr/>
              <a:t>14</a:t>
            </a:fld>
            <a:endParaRPr lang="en-US" sz="800"/>
          </a:p>
        </p:txBody>
      </p:sp>
      <p:sp>
        <p:nvSpPr>
          <p:cNvPr id="3277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2D9F4CF-4F3A-0B42-BB1D-87C3ABEF04F0}" type="slidenum">
              <a:rPr lang="en-US" sz="800"/>
              <a:pPr/>
              <a:t>15</a:t>
            </a:fld>
            <a:endParaRPr lang="en-US" sz="800"/>
          </a:p>
        </p:txBody>
      </p:sp>
      <p:sp>
        <p:nvSpPr>
          <p:cNvPr id="3481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4.2.1.1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EEEA480-DDBC-B24B-B297-53850FFE8CDA}" type="slidenum">
              <a:rPr lang="en-US" sz="800"/>
              <a:pPr/>
              <a:t>16</a:t>
            </a:fld>
            <a:endParaRPr lang="en-US" sz="800"/>
          </a:p>
        </p:txBody>
      </p:sp>
      <p:sp>
        <p:nvSpPr>
          <p:cNvPr id="3686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4.2.1.2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4D3876E-1F29-294F-92F0-DEC52E9FEE40}" type="slidenum">
              <a:rPr lang="en-US" sz="800"/>
              <a:pPr/>
              <a:t>17</a:t>
            </a:fld>
            <a:endParaRPr lang="en-US" sz="800"/>
          </a:p>
        </p:txBody>
      </p:sp>
      <p:sp>
        <p:nvSpPr>
          <p:cNvPr id="3891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4.2.1.3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4FE4DF-3F20-6F41-96E9-F1A13FD97B01}" type="slidenum">
              <a:rPr lang="en-US" sz="800"/>
              <a:pPr/>
              <a:t>18</a:t>
            </a:fld>
            <a:endParaRPr lang="en-US" sz="800"/>
          </a:p>
        </p:txBody>
      </p:sp>
      <p:sp>
        <p:nvSpPr>
          <p:cNvPr id="4096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4.2.1.4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2385AF-EAFB-8E4F-A77F-44521047E246}" type="slidenum">
              <a:rPr lang="en-US" sz="800"/>
              <a:pPr/>
              <a:t>19</a:t>
            </a:fld>
            <a:endParaRPr lang="en-US" sz="800"/>
          </a:p>
        </p:txBody>
      </p:sp>
      <p:sp>
        <p:nvSpPr>
          <p:cNvPr id="4301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4.2.1.5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FB658C-0A90-344C-930C-8ABA7AD3AE52}" type="slidenum">
              <a:rPr lang="en-US" sz="800"/>
              <a:pPr/>
              <a:t>20</a:t>
            </a:fld>
            <a:endParaRPr lang="en-US" sz="800"/>
          </a:p>
        </p:txBody>
      </p:sp>
      <p:sp>
        <p:nvSpPr>
          <p:cNvPr id="4505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4.2.1.6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533B62B-18AF-5A48-821C-DEFD2253D687}" type="slidenum">
              <a:rPr lang="en-US" sz="800"/>
              <a:pPr/>
              <a:t>21</a:t>
            </a:fld>
            <a:endParaRPr lang="en-US" sz="800"/>
          </a:p>
        </p:txBody>
      </p:sp>
      <p:sp>
        <p:nvSpPr>
          <p:cNvPr id="4710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4.2.2.1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D93AB92-C148-464E-B0A8-3F97C7B14B6A}" type="slidenum">
              <a:rPr lang="en-US" sz="800"/>
              <a:pPr/>
              <a:t>22</a:t>
            </a:fld>
            <a:endParaRPr lang="en-US" sz="800"/>
          </a:p>
        </p:txBody>
      </p:sp>
      <p:sp>
        <p:nvSpPr>
          <p:cNvPr id="4915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4.2.2.2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838482-5E28-5C41-AF41-AC7DF616257D}" type="slidenum">
              <a:rPr lang="en-US" sz="800"/>
              <a:pPr/>
              <a:t>23</a:t>
            </a:fld>
            <a:endParaRPr lang="en-US" sz="800"/>
          </a:p>
        </p:txBody>
      </p:sp>
      <p:sp>
        <p:nvSpPr>
          <p:cNvPr id="5120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4.2.2.3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9D6575-7334-AB41-9EB7-347D4CBA8B95}" type="slidenum">
              <a:rPr lang="en-US" sz="800"/>
              <a:pPr/>
              <a:t>24</a:t>
            </a:fld>
            <a:endParaRPr lang="en-US" sz="800"/>
          </a:p>
        </p:txBody>
      </p:sp>
      <p:sp>
        <p:nvSpPr>
          <p:cNvPr id="5325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4.2.2.4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F9D2F7-0D33-B449-9FA3-2606BB2C1818}" type="slidenum">
              <a:rPr lang="en-US" sz="800"/>
              <a:pPr/>
              <a:t>25</a:t>
            </a:fld>
            <a:endParaRPr lang="en-US" sz="800"/>
          </a:p>
        </p:txBody>
      </p:sp>
      <p:sp>
        <p:nvSpPr>
          <p:cNvPr id="5529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4.2.2.5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FDF4C2-E35E-F249-8774-BC342908B466}" type="slidenum">
              <a:rPr lang="en-US" sz="800"/>
              <a:pPr/>
              <a:t>26</a:t>
            </a:fld>
            <a:endParaRPr lang="en-US" sz="800"/>
          </a:p>
        </p:txBody>
      </p:sp>
      <p:sp>
        <p:nvSpPr>
          <p:cNvPr id="5734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9.4.2.6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1071B5C-05E3-944B-BB93-6BA0E3AF0F21}" type="slidenum">
              <a:rPr lang="en-US" sz="800"/>
              <a:pPr/>
              <a:t>27</a:t>
            </a:fld>
            <a:endParaRPr lang="en-US" sz="800"/>
          </a:p>
        </p:txBody>
      </p:sp>
      <p:sp>
        <p:nvSpPr>
          <p:cNvPr id="5939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4.2.3.1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A15599C-5301-1441-BFF5-8FEF4A37FDA8}" type="slidenum">
              <a:rPr lang="en-US" sz="800"/>
              <a:pPr/>
              <a:t>28</a:t>
            </a:fld>
            <a:endParaRPr lang="en-US" sz="800"/>
          </a:p>
        </p:txBody>
      </p:sp>
      <p:sp>
        <p:nvSpPr>
          <p:cNvPr id="6144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4.2.3.2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CE6618-0A5B-E345-99DC-3032DFF93F89}" type="slidenum">
              <a:rPr lang="en-US" sz="800"/>
              <a:pPr/>
              <a:t>29</a:t>
            </a:fld>
            <a:endParaRPr lang="en-US" sz="800"/>
          </a:p>
        </p:txBody>
      </p:sp>
      <p:sp>
        <p:nvSpPr>
          <p:cNvPr id="6349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4.2.3.3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2655D6F-1AE4-1643-86D0-052E4B076946}" type="slidenum">
              <a:rPr lang="en-US" sz="800"/>
              <a:pPr/>
              <a:t>3</a:t>
            </a:fld>
            <a:endParaRPr lang="en-US" sz="800"/>
          </a:p>
        </p:txBody>
      </p:sp>
      <p:sp>
        <p:nvSpPr>
          <p:cNvPr id="1024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Chapter 4 Sections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CBCE756-655E-EA44-8DA3-DCD6C0A4F5D3}" type="slidenum">
              <a:rPr lang="en-US" sz="800"/>
              <a:pPr/>
              <a:t>30</a:t>
            </a:fld>
            <a:endParaRPr lang="en-US" sz="800"/>
          </a:p>
        </p:txBody>
      </p:sp>
      <p:sp>
        <p:nvSpPr>
          <p:cNvPr id="6553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4.2.3.4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752A7A8-1BFB-3D42-AC55-4495B1BD36D4}" type="slidenum">
              <a:rPr lang="en-US" sz="800"/>
              <a:pPr/>
              <a:t>31</a:t>
            </a:fld>
            <a:endParaRPr lang="en-US" sz="800"/>
          </a:p>
        </p:txBody>
      </p:sp>
      <p:sp>
        <p:nvSpPr>
          <p:cNvPr id="6758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4.2.3.5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3EFA815-37F8-6E40-8D22-47648236C951}" type="slidenum">
              <a:rPr lang="en-US" sz="800"/>
              <a:pPr/>
              <a:t>32</a:t>
            </a:fld>
            <a:endParaRPr lang="en-US" sz="800"/>
          </a:p>
        </p:txBody>
      </p:sp>
      <p:sp>
        <p:nvSpPr>
          <p:cNvPr id="6963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4.2.3.6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EA238C0-88DF-0049-85F8-FAAE6AF85843}" type="slidenum">
              <a:rPr lang="en-US" sz="800"/>
              <a:pPr/>
              <a:t>33</a:t>
            </a:fld>
            <a:endParaRPr lang="en-US" sz="800"/>
          </a:p>
        </p:txBody>
      </p:sp>
      <p:sp>
        <p:nvSpPr>
          <p:cNvPr id="7168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4.2.4.1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6CBB13-EA36-EE47-90FD-9E1166256813}" type="slidenum">
              <a:rPr lang="en-US" sz="800"/>
              <a:pPr/>
              <a:t>34</a:t>
            </a:fld>
            <a:endParaRPr lang="en-US" sz="800"/>
          </a:p>
        </p:txBody>
      </p:sp>
      <p:sp>
        <p:nvSpPr>
          <p:cNvPr id="7373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4.2.4.2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367A93F-A739-DB44-8999-F085B87F30A2}" type="slidenum">
              <a:rPr lang="en-US" sz="800"/>
              <a:pPr/>
              <a:t>35</a:t>
            </a:fld>
            <a:endParaRPr lang="en-US" sz="800"/>
          </a:p>
        </p:txBody>
      </p:sp>
      <p:sp>
        <p:nvSpPr>
          <p:cNvPr id="7577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4.2.4.3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058967E-4BC3-7B44-BD37-7409A79836DD}" type="slidenum">
              <a:rPr lang="en-US" sz="800"/>
              <a:pPr/>
              <a:t>36</a:t>
            </a:fld>
            <a:endParaRPr lang="en-US" sz="800"/>
          </a:p>
        </p:txBody>
      </p:sp>
      <p:sp>
        <p:nvSpPr>
          <p:cNvPr id="7782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4.2.4.4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298212-B233-894C-9A6D-86B0EC159525}" type="slidenum">
              <a:rPr lang="en-US" sz="800"/>
              <a:pPr/>
              <a:t>37</a:t>
            </a:fld>
            <a:endParaRPr lang="en-US" sz="800"/>
          </a:p>
        </p:txBody>
      </p:sp>
      <p:sp>
        <p:nvSpPr>
          <p:cNvPr id="7987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4.3.1.1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9C13F3D-CB03-114F-A7A7-F7B1E71C9BC5}" type="slidenum">
              <a:rPr lang="en-US" sz="800"/>
              <a:pPr/>
              <a:t>38</a:t>
            </a:fld>
            <a:endParaRPr lang="en-US" sz="800"/>
          </a:p>
        </p:txBody>
      </p:sp>
      <p:sp>
        <p:nvSpPr>
          <p:cNvPr id="8192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4.3.1.2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44AD357-F9E0-6D40-AFFB-AFE2907FF646}" type="slidenum">
              <a:rPr lang="en-US" sz="800"/>
              <a:pPr/>
              <a:t>39</a:t>
            </a:fld>
            <a:endParaRPr lang="en-US" sz="800"/>
          </a:p>
        </p:txBody>
      </p:sp>
      <p:sp>
        <p:nvSpPr>
          <p:cNvPr id="8397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4.3.1.3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C18BF6-4058-F04B-81E7-4F2EC2CD3F1A}" type="slidenum">
              <a:rPr lang="en-US" sz="800"/>
              <a:pPr/>
              <a:t>4</a:t>
            </a:fld>
            <a:endParaRPr lang="en-US" sz="800"/>
          </a:p>
        </p:txBody>
      </p:sp>
      <p:sp>
        <p:nvSpPr>
          <p:cNvPr id="1229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4.1.1.1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19C5BE2-FD1D-C74D-86AC-A49D881B1EED}" type="slidenum">
              <a:rPr lang="en-US" sz="800"/>
              <a:pPr/>
              <a:t>40</a:t>
            </a:fld>
            <a:endParaRPr lang="en-US" sz="800"/>
          </a:p>
        </p:txBody>
      </p:sp>
      <p:sp>
        <p:nvSpPr>
          <p:cNvPr id="8601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4.3.1.4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5AA8A36-FF62-BA47-AD61-0D05EF407952}" type="slidenum">
              <a:rPr lang="en-US" sz="800"/>
              <a:pPr/>
              <a:t>41</a:t>
            </a:fld>
            <a:endParaRPr lang="en-US" sz="800"/>
          </a:p>
        </p:txBody>
      </p:sp>
      <p:sp>
        <p:nvSpPr>
          <p:cNvPr id="8806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4.3.2.1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71E41DB-0005-154E-86FC-70DA9A132D31}" type="slidenum">
              <a:rPr lang="en-US" sz="800"/>
              <a:pPr/>
              <a:t>42</a:t>
            </a:fld>
            <a:endParaRPr lang="en-US" sz="800"/>
          </a:p>
        </p:txBody>
      </p:sp>
      <p:sp>
        <p:nvSpPr>
          <p:cNvPr id="9011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4.3.2.2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22B0B3E-AD45-DC44-BE38-29A90502B4A6}" type="slidenum">
              <a:rPr lang="en-US" sz="800"/>
              <a:pPr/>
              <a:t>43</a:t>
            </a:fld>
            <a:endParaRPr lang="en-US" sz="800"/>
          </a:p>
        </p:txBody>
      </p:sp>
      <p:sp>
        <p:nvSpPr>
          <p:cNvPr id="9216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4.3.3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E77EF5-0876-2B47-B1A9-9EF6C55C29CE}" type="slidenum">
              <a:rPr lang="en-US" sz="800"/>
              <a:pPr/>
              <a:t>44</a:t>
            </a:fld>
            <a:endParaRPr lang="en-US" sz="800"/>
          </a:p>
        </p:txBody>
      </p:sp>
      <p:sp>
        <p:nvSpPr>
          <p:cNvPr id="9421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4.3.3.1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EBB9B4D-B958-604D-90E1-FCA43F4583BD}" type="slidenum">
              <a:rPr lang="en-US" sz="800"/>
              <a:pPr/>
              <a:t>45</a:t>
            </a:fld>
            <a:endParaRPr lang="en-US" sz="800"/>
          </a:p>
        </p:txBody>
      </p:sp>
      <p:sp>
        <p:nvSpPr>
          <p:cNvPr id="9625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4.4.1.1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CED6BC-9946-1244-841D-F06851A14F26}" type="slidenum">
              <a:rPr lang="en-US" sz="800"/>
              <a:pPr/>
              <a:t>46</a:t>
            </a:fld>
            <a:endParaRPr lang="en-US" sz="800"/>
          </a:p>
        </p:txBody>
      </p:sp>
      <p:sp>
        <p:nvSpPr>
          <p:cNvPr id="9830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4.4.1.2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31C9B70-3C4E-4941-B9C5-7DE9698D22AC}" type="slidenum">
              <a:rPr lang="en-US" sz="800"/>
              <a:pPr/>
              <a:t>47</a:t>
            </a:fld>
            <a:endParaRPr lang="en-US" sz="800"/>
          </a:p>
        </p:txBody>
      </p:sp>
      <p:sp>
        <p:nvSpPr>
          <p:cNvPr id="10035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4.4.2.1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1A2AB8-75B7-FD4B-91A7-39A4269796F6}" type="slidenum">
              <a:rPr lang="en-US" sz="800"/>
              <a:pPr/>
              <a:t>48</a:t>
            </a:fld>
            <a:endParaRPr lang="en-US" sz="800"/>
          </a:p>
        </p:txBody>
      </p:sp>
      <p:sp>
        <p:nvSpPr>
          <p:cNvPr id="10240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4.4.2.2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66E285-2F91-8247-880E-BBE5F07EB0A3}" type="slidenum">
              <a:rPr lang="en-US" sz="800"/>
              <a:pPr/>
              <a:t>49</a:t>
            </a:fld>
            <a:endParaRPr lang="en-US" sz="800"/>
          </a:p>
        </p:txBody>
      </p:sp>
      <p:sp>
        <p:nvSpPr>
          <p:cNvPr id="10445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4.4.2.3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92E6443-E366-0646-B101-F0ED93B05558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1433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4.1.1.1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E15940A-6200-F84B-8757-DA38D9C0EC98}" type="slidenum">
              <a:rPr lang="en-US" sz="800"/>
              <a:pPr/>
              <a:t>50</a:t>
            </a:fld>
            <a:endParaRPr lang="en-US" sz="800"/>
          </a:p>
        </p:txBody>
      </p:sp>
      <p:sp>
        <p:nvSpPr>
          <p:cNvPr id="10649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4.4.2.4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4CD7EC-55A7-064C-9ACA-85D60B96E264}" type="slidenum">
              <a:rPr lang="en-US" sz="800"/>
              <a:pPr/>
              <a:t>51</a:t>
            </a:fld>
            <a:endParaRPr lang="en-US" sz="800"/>
          </a:p>
        </p:txBody>
      </p:sp>
      <p:sp>
        <p:nvSpPr>
          <p:cNvPr id="10854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4.4.3.1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54A9D2D-8AEA-ED48-B02A-2692E4F3A1ED}" type="slidenum">
              <a:rPr lang="en-US" sz="800"/>
              <a:pPr/>
              <a:t>52</a:t>
            </a:fld>
            <a:endParaRPr lang="en-US" sz="800"/>
          </a:p>
        </p:txBody>
      </p:sp>
      <p:sp>
        <p:nvSpPr>
          <p:cNvPr id="11059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4.4.3.2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11D4DD9-0A7D-5943-933A-5CA344AC92B4}" type="slidenum">
              <a:rPr lang="en-US" sz="800"/>
              <a:pPr/>
              <a:t>53</a:t>
            </a:fld>
            <a:endParaRPr lang="en-US" sz="800"/>
          </a:p>
        </p:txBody>
      </p:sp>
      <p:sp>
        <p:nvSpPr>
          <p:cNvPr id="11264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4.4.3.3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136271-7F95-F746-BD7F-7DCB85F75046}" type="slidenum">
              <a:rPr lang="en-US" sz="800"/>
              <a:pPr/>
              <a:t>54</a:t>
            </a:fld>
            <a:endParaRPr lang="en-US" sz="800"/>
          </a:p>
        </p:txBody>
      </p:sp>
      <p:sp>
        <p:nvSpPr>
          <p:cNvPr id="11469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4.4.3.4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6DD987-12CC-4741-9670-7E6E8798E78A}" type="slidenum">
              <a:rPr lang="en-US" sz="800"/>
              <a:pPr/>
              <a:t>55</a:t>
            </a:fld>
            <a:endParaRPr lang="en-US" sz="800"/>
          </a:p>
        </p:txBody>
      </p:sp>
      <p:sp>
        <p:nvSpPr>
          <p:cNvPr id="11673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4.4.3.5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33F0304-6F8C-AA48-989F-BA13F887F174}" type="slidenum">
              <a:rPr lang="en-US" sz="800"/>
              <a:pPr/>
              <a:t>56</a:t>
            </a:fld>
            <a:endParaRPr lang="en-US" sz="800"/>
          </a:p>
        </p:txBody>
      </p:sp>
      <p:sp>
        <p:nvSpPr>
          <p:cNvPr id="11878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4.4.3.6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A26F7E-9E91-004C-BC2F-14EDF3487293}" type="slidenum">
              <a:rPr lang="en-US" sz="800"/>
              <a:pPr/>
              <a:t>57</a:t>
            </a:fld>
            <a:endParaRPr lang="en-US" sz="800"/>
          </a:p>
        </p:txBody>
      </p:sp>
      <p:sp>
        <p:nvSpPr>
          <p:cNvPr id="12083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4.4.4.1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5F0A9D-89E1-524A-9A61-374681164D67}" type="slidenum">
              <a:rPr lang="en-US" sz="800"/>
              <a:pPr/>
              <a:t>58</a:t>
            </a:fld>
            <a:endParaRPr lang="en-US" sz="800"/>
          </a:p>
        </p:txBody>
      </p:sp>
      <p:sp>
        <p:nvSpPr>
          <p:cNvPr id="12288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4.4.4.2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E01556-35F7-2D45-9866-3A78E4B34515}" type="slidenum">
              <a:rPr lang="en-US" sz="800"/>
              <a:pPr/>
              <a:t>59</a:t>
            </a:fld>
            <a:endParaRPr lang="en-US" sz="800"/>
          </a:p>
        </p:txBody>
      </p:sp>
      <p:sp>
        <p:nvSpPr>
          <p:cNvPr id="12493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4.4.4.3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9AD2FA3-6F3F-0F40-A1BD-9828FA9BEC3D}" type="slidenum">
              <a:rPr lang="en-US" sz="800"/>
              <a:pPr/>
              <a:t>6</a:t>
            </a:fld>
            <a:endParaRPr lang="en-US" sz="800"/>
          </a:p>
        </p:txBody>
      </p:sp>
      <p:sp>
        <p:nvSpPr>
          <p:cNvPr id="1638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4.1.1.2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D380DFD-E2DF-8047-85AA-B09F9427AE6E}" type="slidenum">
              <a:rPr lang="en-US" sz="800"/>
              <a:pPr/>
              <a:t>60</a:t>
            </a:fld>
            <a:endParaRPr lang="en-US" sz="800"/>
          </a:p>
        </p:txBody>
      </p:sp>
      <p:sp>
        <p:nvSpPr>
          <p:cNvPr id="12697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4.4.4.4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415050-F3BE-EB4F-89A4-30FB793F1F9A}" type="slidenum">
              <a:rPr lang="en-US" sz="800"/>
              <a:pPr/>
              <a:t>61</a:t>
            </a:fld>
            <a:endParaRPr lang="en-US" sz="800"/>
          </a:p>
        </p:txBody>
      </p:sp>
      <p:sp>
        <p:nvSpPr>
          <p:cNvPr id="129026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4.4.4.5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BAB74B1-EC21-524B-9928-EC992C9F11AD}" type="slidenum">
              <a:rPr lang="en-US" sz="800"/>
              <a:pPr/>
              <a:t>62</a:t>
            </a:fld>
            <a:endParaRPr lang="en-US" sz="800"/>
          </a:p>
        </p:txBody>
      </p:sp>
      <p:sp>
        <p:nvSpPr>
          <p:cNvPr id="13107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4.4.4.6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712CA5-6EF6-4A4A-9862-224E67F2018F}" type="slidenum">
              <a:rPr lang="en-US" sz="800"/>
              <a:pPr/>
              <a:t>63</a:t>
            </a:fld>
            <a:endParaRPr lang="en-US" sz="800"/>
          </a:p>
        </p:txBody>
      </p:sp>
      <p:sp>
        <p:nvSpPr>
          <p:cNvPr id="13312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4.4.4.7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CC523E2-925D-444C-B25B-2361B91BE0D4}" type="slidenum">
              <a:rPr lang="en-US" sz="800"/>
              <a:pPr/>
              <a:t>64</a:t>
            </a:fld>
            <a:endParaRPr lang="en-US" sz="800"/>
          </a:p>
        </p:txBody>
      </p:sp>
      <p:sp>
        <p:nvSpPr>
          <p:cNvPr id="13517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4.4.4.8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8144D9D-93B6-AF40-8854-99CCCFD63AEF}" type="slidenum">
              <a:rPr lang="en-US" sz="800"/>
              <a:pPr/>
              <a:t>65</a:t>
            </a:fld>
            <a:endParaRPr lang="en-US" sz="800"/>
          </a:p>
        </p:txBody>
      </p:sp>
      <p:sp>
        <p:nvSpPr>
          <p:cNvPr id="137218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4.5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ED54CAE-7FCF-B34D-A03E-34C5889278FF}" type="slidenum">
              <a:rPr lang="en-US" sz="800"/>
              <a:pPr/>
              <a:t>7</a:t>
            </a:fld>
            <a:endParaRPr lang="en-US" sz="800"/>
          </a:p>
        </p:txBody>
      </p:sp>
      <p:sp>
        <p:nvSpPr>
          <p:cNvPr id="18434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4.1.2.1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A05290F-53BA-6D42-856A-F196132C5704}" type="slidenum">
              <a:rPr lang="en-US" sz="800"/>
              <a:pPr/>
              <a:t>8</a:t>
            </a:fld>
            <a:endParaRPr lang="en-US" sz="800"/>
          </a:p>
        </p:txBody>
      </p:sp>
      <p:sp>
        <p:nvSpPr>
          <p:cNvPr id="20482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4.1.2.2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344EEA-D7FC-894C-8F53-151855703CA9}" type="slidenum">
              <a:rPr lang="en-US" sz="800"/>
              <a:pPr/>
              <a:t>9</a:t>
            </a:fld>
            <a:endParaRPr lang="en-US" sz="800"/>
          </a:p>
        </p:txBody>
      </p:sp>
      <p:sp>
        <p:nvSpPr>
          <p:cNvPr id="22530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4.1.2.3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82CAA65-064A-A347-B812-2C691AA6C0A0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735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4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0968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CB1092E3-16E6-8944-994D-4E348B1D31B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41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71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44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14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25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11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3155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223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4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87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6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6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36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653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87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A37DE0F-5344-D543-AEEB-3082550DA5D5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675" y="393700"/>
            <a:ext cx="87725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99D72ABB-44CB-C447-8E09-E18ABB73124E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5" y="13795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a/imgres?um=1&amp;hl=en&amp;safe=off&amp;tbo=d&amp;biw=943&amp;bih=434&amp;tbs=isz:l&amp;tbm=isch&amp;tbnid=h1UoOIYFLIcE7M:&amp;imgrefurl=http://www.alibaba.com/product-gs/405309906/STP_Cat6_Cable_500HMZ_4X2X0_57.html&amp;docid=Lu4rdAD7UVFVMM&amp;itg=1&amp;imgurl=http://i01.i.aliimg.com/img/pb/501/067/326/326067501_456.jpg&amp;w=1200&amp;h=1468&amp;ei=8DW3UKqRGaS72QXg94HYBQ&amp;zoom=1&amp;iact=hc&amp;vpx=498&amp;vpy=21&amp;dur=2300&amp;hovh=248&amp;hovw=203&amp;tx=135&amp;ty=145&amp;sig=115649224497106908752&amp;page=2&amp;tbnh=143&amp;tbnw=126&amp;start=13&amp;ndsp=20&amp;ved=1t:429,r:17,s:0,i:134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elevisionrealm.com/wp-content/uploads/2012/09/Linksys-EA6500.jpg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Chapter 4:</a:t>
            </a:r>
            <a:br>
              <a:rPr lang="en-US" sz="2800">
                <a:latin typeface="Arial" charset="0"/>
              </a:rPr>
            </a:br>
            <a:r>
              <a:rPr lang="en-US" sz="2800">
                <a:latin typeface="Arial" charset="0"/>
              </a:rPr>
              <a:t>Network Access</a:t>
            </a:r>
            <a:endParaRPr lang="en-US" sz="280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Introduction to Networks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Fundamental Principles of Layer 1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Physical Layer Fundamental Principles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42988" y="1782763"/>
          <a:ext cx="7200900" cy="43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44"/>
                <a:gridCol w="1656207"/>
                <a:gridCol w="2520315"/>
                <a:gridCol w="1872234"/>
              </a:tblGrid>
              <a:tr h="579247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Media</a:t>
                      </a:r>
                      <a:endParaRPr lang="en-CA" sz="160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 b="1" dirty="0" smtClean="0"/>
                        <a:t>Physical Components</a:t>
                      </a:r>
                      <a:endParaRPr lang="en-CA" sz="160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 dirty="0" smtClean="0"/>
                        <a:t>Frame Encoding Technique</a:t>
                      </a:r>
                      <a:endParaRPr lang="en-CA" sz="160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 dirty="0" smtClean="0"/>
                        <a:t>Signalling Method</a:t>
                      </a:r>
                      <a:endParaRPr lang="en-CA" sz="1600" dirty="0"/>
                    </a:p>
                  </a:txBody>
                  <a:tcPr marL="91441" marR="91441" marT="45730" marB="45730" anchor="ctr"/>
                </a:tc>
              </a:tr>
              <a:tr h="1554822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Copper cable</a:t>
                      </a:r>
                      <a:endParaRPr lang="en-CA" sz="1400" b="1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UTP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Coaxial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Connectors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Interfaces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Manchester Encoding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Non-Return to Zero (NRZ) techniques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4B/5B codes are used with Multi-Level Transition Level 3 (MLT-3) signaling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8B/10B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PAM5</a:t>
                      </a: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Changes in the electromagnetic field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Intensity of the electromagnetic field 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Phase of the electromagnetic wave</a:t>
                      </a:r>
                    </a:p>
                  </a:txBody>
                  <a:tcPr marL="91441" marR="91441" marT="45730" marB="45730"/>
                </a:tc>
              </a:tr>
              <a:tr h="1371902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Fiber Optic cable</a:t>
                      </a:r>
                      <a:endParaRPr lang="en-CA" sz="1400" b="1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Single-mode Fiber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Multimode Fiber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Connectors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Lasers and LEDs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Photoreceptors</a:t>
                      </a: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Pulses of light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Wavelength multiplexing using different colors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pulse equals 1.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pulse is 0. </a:t>
                      </a:r>
                    </a:p>
                  </a:txBody>
                  <a:tcPr marL="91441" marR="91441" marT="45730" marB="45730"/>
                </a:tc>
              </a:tr>
              <a:tr h="823141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Wireless media</a:t>
                      </a:r>
                      <a:endParaRPr lang="en-CA" sz="1400" b="1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 Points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NICs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Antennae </a:t>
                      </a: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DSSS (direct-sequence spread-spectrum)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OFDM (orthogonal frequency division multiplexing)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waves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Fundamental Principles of Layer 1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Bandwidth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2398713"/>
            <a:ext cx="7634287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Fundamental Principles of Layer 1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Throughput</a:t>
            </a:r>
          </a:p>
        </p:txBody>
      </p:sp>
      <p:pic>
        <p:nvPicPr>
          <p:cNvPr id="27650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06" r="-28706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Fundamental Principles of Layer 1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Types of Physical Media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782763"/>
            <a:ext cx="62769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Network Media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Copper Cabling</a:t>
            </a:r>
          </a:p>
        </p:txBody>
      </p:sp>
      <p:pic>
        <p:nvPicPr>
          <p:cNvPr id="31746" name="Content Placeholder 1" descr="dc-products-coppercable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-398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Copper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Characteristics of Copper Media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8"/>
          <a:stretch>
            <a:fillRect/>
          </a:stretch>
        </p:blipFill>
        <p:spPr bwMode="auto">
          <a:xfrm>
            <a:off x="396875" y="1438275"/>
            <a:ext cx="8408988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Copper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Copper Media</a:t>
            </a:r>
          </a:p>
        </p:txBody>
      </p:sp>
      <p:pic>
        <p:nvPicPr>
          <p:cNvPr id="35842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395913" y="1671637"/>
            <a:ext cx="215265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1360488"/>
            <a:ext cx="2909887" cy="239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4538663"/>
            <a:ext cx="5359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89488" y="1417638"/>
            <a:ext cx="3167062" cy="282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dirty="0"/>
          </a:p>
        </p:txBody>
      </p:sp>
      <p:sp>
        <p:nvSpPr>
          <p:cNvPr id="35846" name="TextBox 7"/>
          <p:cNvSpPr txBox="1">
            <a:spLocks noChangeArrowheads="1"/>
          </p:cNvSpPr>
          <p:nvPr/>
        </p:nvSpPr>
        <p:spPr bwMode="auto">
          <a:xfrm>
            <a:off x="4786313" y="3881438"/>
            <a:ext cx="31654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/>
              <a:t>Shielded Twisted Pair (STP) cable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76350" y="1417638"/>
            <a:ext cx="3165475" cy="282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dirty="0"/>
          </a:p>
        </p:txBody>
      </p:sp>
      <p:sp>
        <p:nvSpPr>
          <p:cNvPr id="35848" name="TextBox 9"/>
          <p:cNvSpPr txBox="1">
            <a:spLocks noChangeArrowheads="1"/>
          </p:cNvSpPr>
          <p:nvPr/>
        </p:nvSpPr>
        <p:spPr bwMode="auto">
          <a:xfrm>
            <a:off x="1273175" y="3881438"/>
            <a:ext cx="31638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/>
              <a:t>Unshielded Twisted Pair (UTP) cable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97075" y="4538663"/>
            <a:ext cx="5211763" cy="200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dirty="0"/>
          </a:p>
        </p:txBody>
      </p:sp>
      <p:sp>
        <p:nvSpPr>
          <p:cNvPr id="35850" name="TextBox 11"/>
          <p:cNvSpPr txBox="1">
            <a:spLocks noChangeArrowheads="1"/>
          </p:cNvSpPr>
          <p:nvPr/>
        </p:nvSpPr>
        <p:spPr bwMode="auto">
          <a:xfrm>
            <a:off x="1995488" y="6184900"/>
            <a:ext cx="5207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/>
              <a:t>Coaxial cable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Copper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Unshielded Twisted-Pair (UTP) Cable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446213"/>
            <a:ext cx="8609013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Copper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Shielded Twisted-Pair (STP) Cable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1830388"/>
            <a:ext cx="4140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4448175" y="2292350"/>
            <a:ext cx="10525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200" b="1"/>
              <a:t>Foil Shields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38713" y="2568575"/>
            <a:ext cx="0" cy="10906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1" name="TextBox 6"/>
          <p:cNvSpPr txBox="1">
            <a:spLocks noChangeArrowheads="1"/>
          </p:cNvSpPr>
          <p:nvPr/>
        </p:nvSpPr>
        <p:spPr bwMode="auto">
          <a:xfrm>
            <a:off x="3079750" y="1897063"/>
            <a:ext cx="1779588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200" b="1"/>
              <a:t>Braided or Foil Shield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Copper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Coaxial Cable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804988"/>
            <a:ext cx="6910387" cy="401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609600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Chapter </a:t>
            </a:r>
            <a:r>
              <a:rPr lang="en-US" dirty="0"/>
              <a:t>4</a:t>
            </a:r>
            <a:r>
              <a:rPr lang="en-US" dirty="0" smtClean="0"/>
              <a:t>: Objectives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55638" y="1828799"/>
            <a:ext cx="7940675" cy="4640729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Students will be able to:</a:t>
            </a:r>
          </a:p>
          <a:p>
            <a:pPr>
              <a:buFont typeface="Wingdings" charset="2"/>
              <a:buChar char="§"/>
            </a:pPr>
            <a:r>
              <a:rPr lang="en-CA" dirty="0"/>
              <a:t>Explain how physical layer protocols and services support communications across data networks.</a:t>
            </a:r>
          </a:p>
          <a:p>
            <a:pPr>
              <a:buFont typeface="Wingdings" charset="2"/>
              <a:buChar char="§"/>
            </a:pPr>
            <a:r>
              <a:rPr lang="en-CA" dirty="0" smtClean="0"/>
              <a:t>Build </a:t>
            </a:r>
            <a:r>
              <a:rPr lang="en-CA" dirty="0"/>
              <a:t>a simple network using the appropriate.</a:t>
            </a:r>
          </a:p>
          <a:p>
            <a:pPr>
              <a:buFont typeface="Wingdings" charset="2"/>
              <a:buChar char="§"/>
            </a:pPr>
            <a:r>
              <a:rPr lang="en-CA" dirty="0" smtClean="0"/>
              <a:t>Explain </a:t>
            </a:r>
            <a:r>
              <a:rPr lang="en-CA" dirty="0"/>
              <a:t>the role of the data link layer in supporting communications across data </a:t>
            </a:r>
            <a:r>
              <a:rPr lang="en-CA" dirty="0" smtClean="0"/>
              <a:t>networks.</a:t>
            </a:r>
          </a:p>
          <a:p>
            <a:pPr>
              <a:buFont typeface="Wingdings" charset="2"/>
              <a:buChar char="§"/>
            </a:pPr>
            <a:r>
              <a:rPr lang="en-CA" dirty="0"/>
              <a:t>Compare </a:t>
            </a:r>
            <a:r>
              <a:rPr lang="en-CA" dirty="0" smtClean="0"/>
              <a:t>media </a:t>
            </a:r>
            <a:r>
              <a:rPr lang="en-CA" dirty="0"/>
              <a:t>access control techniques and logical topologies used in networks</a:t>
            </a:r>
            <a:r>
              <a:rPr lang="en-CA" dirty="0" smtClean="0"/>
              <a:t>.</a:t>
            </a:r>
            <a:endParaRPr lang="en-CA" dirty="0"/>
          </a:p>
          <a:p>
            <a:endParaRPr lang="en-CA" sz="1600" dirty="0" smtClean="0"/>
          </a:p>
        </p:txBody>
      </p:sp>
    </p:spTree>
    <p:extLst>
      <p:ext uri="{BB962C8B-B14F-4D97-AF65-F5344CB8AC3E}">
        <p14:creationId xmlns:p14="http://schemas.microsoft.com/office/powerpoint/2010/main" val="306713504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Copper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Cooper Media Safety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1404938"/>
            <a:ext cx="6743700" cy="513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UTP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Properties of UTP Cabling</a:t>
            </a:r>
          </a:p>
        </p:txBody>
      </p:sp>
      <p:pic>
        <p:nvPicPr>
          <p:cNvPr id="46082" name="Content Placeholder 1" descr="372.jp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61" r="-35861"/>
          <a:stretch>
            <a:fillRect/>
          </a:stretch>
        </p:blipFill>
        <p:spPr bwMode="auto">
          <a:xfrm>
            <a:off x="365125" y="15319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UTP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UTP Cabling Standards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6"/>
          <a:stretch>
            <a:fillRect/>
          </a:stretch>
        </p:blipFill>
        <p:spPr bwMode="auto">
          <a:xfrm>
            <a:off x="849313" y="1539875"/>
            <a:ext cx="7642225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UTP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UTP Connectors</a:t>
            </a:r>
          </a:p>
        </p:txBody>
      </p:sp>
      <p:pic>
        <p:nvPicPr>
          <p:cNvPr id="50178" name="Content Placeholder 1" descr="rj4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33" r="-19333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UTP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Types of UTP Cable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1387475"/>
            <a:ext cx="7488237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UTP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Testing UTP Cables</a:t>
            </a:r>
          </a:p>
        </p:txBody>
      </p:sp>
      <p:sp>
        <p:nvSpPr>
          <p:cNvPr id="542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UTP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Testing UTP Cables</a:t>
            </a:r>
          </a:p>
        </p:txBody>
      </p:sp>
      <p:pic>
        <p:nvPicPr>
          <p:cNvPr id="5632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49" r="-8249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Properties of Fiber Optic Cabling</a:t>
            </a:r>
          </a:p>
        </p:txBody>
      </p:sp>
      <p:pic>
        <p:nvPicPr>
          <p:cNvPr id="58370" name="Content Placeholder 1" descr="optic-fib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31" r="-17831"/>
          <a:stretch>
            <a:fillRect/>
          </a:stretch>
        </p:blipFill>
        <p:spPr bwMode="auto">
          <a:xfrm>
            <a:off x="365125" y="15319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Fiber Media Cable Design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49400"/>
            <a:ext cx="8736012" cy="45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Types of Fiber Media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308100"/>
            <a:ext cx="7875588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Chapter 4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sz="2400">
                <a:latin typeface="Arial" charset="0"/>
              </a:rPr>
              <a:t>4.1  Physical Layer Protocols</a:t>
            </a:r>
          </a:p>
          <a:p>
            <a:pPr lvl="1" eaLnBrk="1" hangingPunct="1"/>
            <a:r>
              <a:rPr lang="en-US" sz="2400">
                <a:latin typeface="Arial" charset="0"/>
              </a:rPr>
              <a:t>4.2  Network Media</a:t>
            </a:r>
          </a:p>
          <a:p>
            <a:pPr lvl="1" eaLnBrk="1" hangingPunct="1"/>
            <a:r>
              <a:rPr lang="en-US" sz="2400">
                <a:latin typeface="Arial" charset="0"/>
              </a:rPr>
              <a:t>4.3  Data Link Layer Protocols</a:t>
            </a:r>
          </a:p>
          <a:p>
            <a:pPr lvl="1" eaLnBrk="1" hangingPunct="1"/>
            <a:r>
              <a:rPr lang="en-US" sz="2400">
                <a:latin typeface="Arial" charset="0"/>
              </a:rPr>
              <a:t>4.4  Media Access Control</a:t>
            </a:r>
          </a:p>
          <a:p>
            <a:pPr lvl="1" eaLnBrk="1" hangingPunct="1"/>
            <a:r>
              <a:rPr lang="en-US" sz="2400">
                <a:latin typeface="Arial" charset="0"/>
              </a:rPr>
              <a:t>4.5  Summary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Network Fiber Connectors</a:t>
            </a:r>
          </a:p>
        </p:txBody>
      </p:sp>
      <p:pic>
        <p:nvPicPr>
          <p:cNvPr id="64514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99" r="-16199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Testing Fiber Cables</a:t>
            </a:r>
          </a:p>
        </p:txBody>
      </p:sp>
      <p:pic>
        <p:nvPicPr>
          <p:cNvPr id="6656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2" r="-3952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Fiber versus Copper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71550" y="1398588"/>
          <a:ext cx="7416800" cy="5095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42"/>
                <a:gridCol w="2124229"/>
                <a:gridCol w="2124229"/>
              </a:tblGrid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Implementation issues</a:t>
                      </a:r>
                      <a:endParaRPr lang="en-CA" sz="18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Copper media</a:t>
                      </a:r>
                      <a:endParaRPr lang="en-CA" sz="18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Fibre-optic</a:t>
                      </a:r>
                      <a:endParaRPr lang="en-CA" sz="1800" dirty="0"/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Bandwidth supported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Mbps</a:t>
                      </a:r>
                      <a:r>
                        <a:rPr lang="en-CA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10 Gbps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Mbps</a:t>
                      </a:r>
                      <a:r>
                        <a:rPr lang="en-CA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100 Gbps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Distance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Relatively</a:t>
                      </a:r>
                      <a:r>
                        <a:rPr lang="en-CA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short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 – 100 meters)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Relatively High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 – 100,000 meters)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Immunity to EMI and RFI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(Completely immune)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Immunity to electrical hazards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(Completely immune)</a:t>
                      </a: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Media and connector</a:t>
                      </a:r>
                      <a:r>
                        <a:rPr lang="en-CA" sz="1600" baseline="0" dirty="0" smtClean="0"/>
                        <a:t> </a:t>
                      </a:r>
                      <a:r>
                        <a:rPr lang="en-CA" sz="1600" dirty="0" smtClean="0"/>
                        <a:t>costs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Installation skills required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Safety precautions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Wireless Media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Properties of Wireless Media</a:t>
            </a:r>
          </a:p>
        </p:txBody>
      </p:sp>
      <p:pic>
        <p:nvPicPr>
          <p:cNvPr id="7065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22400"/>
            <a:ext cx="5272088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71550" y="1293813"/>
          <a:ext cx="7272338" cy="5349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3101"/>
                <a:gridCol w="4279237"/>
              </a:tblGrid>
              <a:tr h="2042153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IEEE 802.11 standards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Commonly referred to as Wi-Fi.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Uses CSMA/CA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Variations include: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802.11a: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54 Mbps, 5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802.11b: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11 Mbps, 2.4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802.11g: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54 Mbps, 2.4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802.11n: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600 Mbps, 2.4 and 5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802.11ac: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 Gbps, 5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802.11ad: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7 Gbps, 2.4 GHz, 5 GHz, and 60 GHz</a:t>
                      </a:r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3861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IEEE 802.15 standard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Supports speeds up</a:t>
                      </a:r>
                      <a:r>
                        <a:rPr lang="en-CA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3 Mbps</a:t>
                      </a:r>
                      <a:endParaRPr lang="en-CA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Provides device pairing over distances from 1 to 100 meters.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3861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IEEE 802.16 standard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Provides speeds up to 1 Gbps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Uses a point-to-multipoint topology to provide wireless broadband access.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27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Wireless Media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Types of Wireless Media</a:t>
            </a:r>
          </a:p>
        </p:txBody>
      </p:sp>
      <p:pic>
        <p:nvPicPr>
          <p:cNvPr id="72720" name="Picture 10" descr="http://www.takenatech.com/Portals/0/Bluetooth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767138"/>
            <a:ext cx="25209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452563"/>
            <a:ext cx="2870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2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5041900"/>
            <a:ext cx="2665412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Wireless Media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Wireless LAN</a:t>
            </a:r>
          </a:p>
        </p:txBody>
      </p:sp>
      <p:sp>
        <p:nvSpPr>
          <p:cNvPr id="74754" name="Rectangle 3"/>
          <p:cNvSpPr>
            <a:spLocks noChangeArrowheads="1"/>
          </p:cNvSpPr>
          <p:nvPr/>
        </p:nvSpPr>
        <p:spPr bwMode="auto">
          <a:xfrm>
            <a:off x="2051050" y="5999163"/>
            <a:ext cx="5041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/>
              <a:t>Cisco Linksys EA6500 802.11ac wireless router</a:t>
            </a:r>
          </a:p>
        </p:txBody>
      </p:sp>
      <p:pic>
        <p:nvPicPr>
          <p:cNvPr id="74755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390650"/>
            <a:ext cx="7864475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Wireless Media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802.11 Wi-Fi Standards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66788" y="1544638"/>
          <a:ext cx="7345362" cy="4408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1"/>
                <a:gridCol w="1836341"/>
                <a:gridCol w="1836341"/>
                <a:gridCol w="1836341"/>
              </a:tblGrid>
              <a:tr h="893037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Standard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Maximum Speed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Frequency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Backwards</a:t>
                      </a:r>
                      <a:r>
                        <a:rPr lang="en-CA" sz="1800" baseline="0" dirty="0" smtClean="0"/>
                        <a:t> compatible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802.11a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54 Mbps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5 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802.11b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11 Mbps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802.11g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54 Mbps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802.11n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600 Mbps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 or 5 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802.11b/g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72293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802.11ac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 1.3 Gbps</a:t>
                      </a:r>
                    </a:p>
                    <a:p>
                      <a:pPr algn="ctr"/>
                      <a:r>
                        <a:rPr lang="en-CA" sz="1400" dirty="0" smtClean="0"/>
                        <a:t>(1300 Mbps)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 and 5.5 GHz 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802.11b/g/n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72293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802.11ad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7 Gbps</a:t>
                      </a:r>
                    </a:p>
                    <a:p>
                      <a:pPr algn="ctr"/>
                      <a:r>
                        <a:rPr lang="en-CA" sz="1400" dirty="0" smtClean="0"/>
                        <a:t>(7000 Mbps)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GHz, 5 GHz and 60 GHz 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802.11b/g/n/ac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Purpose of the Data Link Layer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The Data Link Layer</a:t>
            </a:r>
          </a:p>
        </p:txBody>
      </p:sp>
      <p:pic>
        <p:nvPicPr>
          <p:cNvPr id="788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581150"/>
            <a:ext cx="843915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Purpose of the Data Link Layer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Data Link Sublayers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79613" y="1981200"/>
          <a:ext cx="5392737" cy="3608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8996"/>
                <a:gridCol w="3643741"/>
              </a:tblGrid>
              <a:tr h="902097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Network</a:t>
                      </a:r>
                      <a:endParaRPr lang="en-CA" sz="1400" b="1" dirty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400" b="1" dirty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902097">
                <a:tc rowSpan="2"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Data</a:t>
                      </a:r>
                      <a:r>
                        <a:rPr lang="en-CA" sz="1400" b="1" baseline="0" dirty="0" smtClean="0"/>
                        <a:t> Link</a:t>
                      </a:r>
                      <a:endParaRPr lang="en-CA" sz="1400" b="1" dirty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400" b="1" dirty="0" smtClean="0"/>
                        <a:t>LLC Sublayer</a:t>
                      </a:r>
                      <a:endParaRPr lang="en-CA" sz="1400" b="1" dirty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7F"/>
                    </a:solidFill>
                  </a:tcPr>
                </a:tc>
              </a:tr>
              <a:tr h="902097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400" b="1" dirty="0" smtClean="0"/>
                        <a:t>MAC Sublayer</a:t>
                      </a:r>
                      <a:endParaRPr lang="en-CA" sz="1400" b="1" dirty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9020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 smtClean="0"/>
                        <a:t>Physical</a:t>
                      </a:r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400" b="1" dirty="0" smtClean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54776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anchor="ctr"/>
          <a:lstStyle/>
          <a:p>
            <a:pPr>
              <a:defRPr/>
            </a:pPr>
            <a:r>
              <a:rPr lang="en-CA" sz="1200" dirty="0"/>
              <a:t>802.3 </a:t>
            </a:r>
          </a:p>
          <a:p>
            <a:pPr>
              <a:defRPr/>
            </a:pPr>
            <a:r>
              <a:rPr lang="en-CA" sz="1200" dirty="0"/>
              <a:t>Ethernet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1640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anchor="ctr"/>
          <a:lstStyle/>
          <a:p>
            <a:pPr>
              <a:defRPr/>
            </a:pPr>
            <a:r>
              <a:rPr lang="en-CA" sz="1200" dirty="0"/>
              <a:t>802.11</a:t>
            </a:r>
          </a:p>
          <a:p>
            <a:pPr>
              <a:defRPr/>
            </a:pPr>
            <a:r>
              <a:rPr lang="en-CA" sz="1200" dirty="0"/>
              <a:t> Wi-Fi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5804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anchor="ctr"/>
          <a:lstStyle/>
          <a:p>
            <a:pPr>
              <a:defRPr/>
            </a:pPr>
            <a:r>
              <a:rPr lang="en-CA" sz="1200" dirty="0"/>
              <a:t>802.15</a:t>
            </a:r>
          </a:p>
          <a:p>
            <a:pPr>
              <a:defRPr/>
            </a:pPr>
            <a:r>
              <a:rPr lang="en-CA" sz="1200" dirty="0"/>
              <a:t> Bluetooth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Purpose of the Data Link Layer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Media Access Control</a:t>
            </a:r>
          </a:p>
        </p:txBody>
      </p:sp>
      <p:pic>
        <p:nvPicPr>
          <p:cNvPr id="829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66"/>
          <a:stretch>
            <a:fillRect/>
          </a:stretch>
        </p:blipFill>
        <p:spPr bwMode="auto">
          <a:xfrm>
            <a:off x="981075" y="1952625"/>
            <a:ext cx="7181850" cy="39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Getting it Connected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Connecting to the Network</a:t>
            </a:r>
          </a:p>
        </p:txBody>
      </p:sp>
      <p:pic>
        <p:nvPicPr>
          <p:cNvPr id="1126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354138"/>
            <a:ext cx="65151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Purpose of the Data Link Layer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Providing Access to Media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4"/>
          <a:stretch>
            <a:fillRect/>
          </a:stretch>
        </p:blipFill>
        <p:spPr bwMode="auto">
          <a:xfrm>
            <a:off x="1298575" y="1966913"/>
            <a:ext cx="6623050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Layer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Layer 2 Frame Structure</a:t>
            </a:r>
          </a:p>
        </p:txBody>
      </p:sp>
      <p:pic>
        <p:nvPicPr>
          <p:cNvPr id="87042" name="Content Placeholder 1" descr="157-Datalink-PDU2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84" r="-8784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Layer 2 Frame Structure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Creating a Frame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668588"/>
            <a:ext cx="70199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Layer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Layer 2 Standards</a:t>
            </a:r>
          </a:p>
        </p:txBody>
      </p:sp>
      <p:pic>
        <p:nvPicPr>
          <p:cNvPr id="91138" name="Content Placeholder 1" descr="01fig93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4" b="-4424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Layer 2 Standards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Data Link Layer Standards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0538" y="1543050"/>
          <a:ext cx="8137525" cy="4783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37"/>
                <a:gridCol w="6337188"/>
              </a:tblGrid>
              <a:tr h="697603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Standard</a:t>
                      </a:r>
                      <a:r>
                        <a:rPr lang="en-CA" sz="1800" baseline="0" dirty="0" smtClean="0"/>
                        <a:t> organization</a:t>
                      </a:r>
                      <a:endParaRPr lang="en-CA" sz="1800" dirty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 smtClean="0"/>
                        <a:t>Networking Standards</a:t>
                      </a:r>
                      <a:r>
                        <a:rPr lang="en-CA" sz="1800" baseline="0" dirty="0" smtClean="0"/>
                        <a:t> </a:t>
                      </a:r>
                      <a:endParaRPr lang="en-CA" sz="1800" dirty="0"/>
                    </a:p>
                  </a:txBody>
                  <a:tcPr marL="91447" marR="91447" marT="45723" marB="45723" anchor="ctr"/>
                </a:tc>
              </a:tr>
              <a:tr h="1822850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IEEE</a:t>
                      </a:r>
                      <a:endParaRPr lang="en-CA" sz="1600" b="1" dirty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802.2:</a:t>
                      </a:r>
                      <a:r>
                        <a:rPr lang="en-CA" sz="1200" baseline="0" dirty="0" smtClean="0"/>
                        <a:t> Logical Link Control (</a:t>
                      </a:r>
                      <a:r>
                        <a:rPr lang="en-CA" sz="1200" dirty="0" smtClean="0"/>
                        <a:t>LLC)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802.3</a:t>
                      </a:r>
                      <a:r>
                        <a:rPr lang="en-CA" sz="1200" baseline="0" dirty="0" smtClean="0"/>
                        <a:t>: </a:t>
                      </a:r>
                      <a:r>
                        <a:rPr lang="en-CA" sz="1200" dirty="0" smtClean="0"/>
                        <a:t>Ethernet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802.4:</a:t>
                      </a:r>
                      <a:r>
                        <a:rPr lang="en-CA" sz="1200" baseline="0" dirty="0" smtClean="0"/>
                        <a:t> Token bus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802.5</a:t>
                      </a:r>
                      <a:r>
                        <a:rPr lang="en-CA" sz="1200" baseline="0" dirty="0" smtClean="0"/>
                        <a:t>: </a:t>
                      </a:r>
                      <a:r>
                        <a:rPr lang="en-CA" sz="1200" dirty="0" smtClean="0"/>
                        <a:t>Token passing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802.11: Wireless LAN (WLAN) &amp; Mesh (Wi-Fi certification)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802.15: Bluetooth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802.16: WiMax</a:t>
                      </a:r>
                    </a:p>
                  </a:txBody>
                  <a:tcPr marL="91447" marR="91447" marT="45723" marB="45723" anchor="ctr"/>
                </a:tc>
              </a:tr>
              <a:tr h="1152207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ITU-T</a:t>
                      </a:r>
                      <a:endParaRPr lang="en-CA" sz="1600" b="1" dirty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G.992: </a:t>
                      </a:r>
                      <a:r>
                        <a:rPr lang="en-CA" sz="1200" baseline="0" dirty="0" smtClean="0"/>
                        <a:t>ADSL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G.8100 - G.8199: MPLS over Transport aspects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Q.921:</a:t>
                      </a:r>
                      <a:r>
                        <a:rPr lang="en-CA" sz="1200" baseline="0" dirty="0" smtClean="0"/>
                        <a:t> ISDN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Q.922: Frame Relay</a:t>
                      </a:r>
                    </a:p>
                  </a:txBody>
                  <a:tcPr marL="91447" marR="91447" marT="45723" marB="45723" anchor="ctr"/>
                </a:tc>
              </a:tr>
              <a:tr h="706312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ISO</a:t>
                      </a:r>
                      <a:endParaRPr lang="en-CA" sz="1600" b="1" dirty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HDLC</a:t>
                      </a:r>
                      <a:r>
                        <a:rPr lang="en-CA" sz="1200" baseline="0" dirty="0" smtClean="0"/>
                        <a:t> (High Level Data Link Control)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ISO 9314: FDDI Media Access Control (MAC)</a:t>
                      </a:r>
                      <a:endParaRPr lang="en-CA" sz="1200" dirty="0"/>
                    </a:p>
                  </a:txBody>
                  <a:tcPr marL="91447" marR="91447" marT="45723" marB="45723" anchor="ctr"/>
                </a:tc>
              </a:tr>
              <a:tr h="404167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ANSI</a:t>
                      </a:r>
                      <a:endParaRPr lang="en-CA" sz="1600" b="1" dirty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X3T9.5 and X3T12: Fiber Distributed Data Interface (FDDI) </a:t>
                      </a:r>
                      <a:endParaRPr lang="en-CA" sz="1200" dirty="0"/>
                    </a:p>
                  </a:txBody>
                  <a:tcPr marL="91447" marR="91447" marT="45723" marB="45723"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Controlling Access to the Media</a:t>
            </a:r>
          </a:p>
        </p:txBody>
      </p:sp>
      <p:pic>
        <p:nvPicPr>
          <p:cNvPr id="952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535238"/>
            <a:ext cx="782955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Physical and Logical Topologies</a:t>
            </a:r>
          </a:p>
        </p:txBody>
      </p:sp>
      <p:pic>
        <p:nvPicPr>
          <p:cNvPr id="97282" name="Content Placeholder 1" descr="topologie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73" r="-24873"/>
          <a:stretch>
            <a:fillRect/>
          </a:stretch>
        </p:blipFill>
        <p:spPr>
          <a:xfrm>
            <a:off x="212725" y="1385888"/>
            <a:ext cx="8734425" cy="5086350"/>
          </a:xfrm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WAN 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Common Physical WAN Topologies</a:t>
            </a:r>
          </a:p>
        </p:txBody>
      </p:sp>
      <p:pic>
        <p:nvPicPr>
          <p:cNvPr id="99330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4" r="-24124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WAN 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Physical Point-to-Point Topology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317750"/>
            <a:ext cx="748665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WAN 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Logical Point-to-Point Topology</a:t>
            </a:r>
          </a:p>
        </p:txBody>
      </p:sp>
      <p:pic>
        <p:nvPicPr>
          <p:cNvPr id="10342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9"/>
          <a:stretch>
            <a:fillRect/>
          </a:stretch>
        </p:blipFill>
        <p:spPr bwMode="auto">
          <a:xfrm>
            <a:off x="1108075" y="2898775"/>
            <a:ext cx="6704013" cy="174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Getting it Connected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Connecting to the Network</a:t>
            </a:r>
          </a:p>
        </p:txBody>
      </p:sp>
      <p:pic>
        <p:nvPicPr>
          <p:cNvPr id="133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1495425"/>
            <a:ext cx="7489825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WAN 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Half and Full Duplex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1" b="41943"/>
          <a:stretch>
            <a:fillRect/>
          </a:stretch>
        </p:blipFill>
        <p:spPr bwMode="auto">
          <a:xfrm>
            <a:off x="119063" y="1924050"/>
            <a:ext cx="89058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1" b="44118"/>
          <a:stretch>
            <a:fillRect/>
          </a:stretch>
        </p:blipFill>
        <p:spPr bwMode="auto">
          <a:xfrm>
            <a:off x="204788" y="4041775"/>
            <a:ext cx="8734425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Physical LAN Topologies</a:t>
            </a:r>
          </a:p>
        </p:txBody>
      </p:sp>
      <p:pic>
        <p:nvPicPr>
          <p:cNvPr id="10752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68" r="-19768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Logical Topology for Shared Media</a:t>
            </a:r>
          </a:p>
        </p:txBody>
      </p:sp>
      <p:pic>
        <p:nvPicPr>
          <p:cNvPr id="10957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36688"/>
            <a:ext cx="7470775" cy="223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3943350"/>
            <a:ext cx="7477125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Contention-Based Access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1350" y="4395788"/>
          <a:ext cx="7915275" cy="1316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436"/>
                <a:gridCol w="4151839"/>
              </a:tblGrid>
              <a:tr h="370929">
                <a:tc>
                  <a:txBody>
                    <a:bodyPr/>
                    <a:lstStyle/>
                    <a:p>
                      <a:r>
                        <a:rPr lang="en-CA" sz="1800" dirty="0" smtClean="0"/>
                        <a:t>Characteristics</a:t>
                      </a:r>
                      <a:endParaRPr lang="en-CA" sz="1800" dirty="0"/>
                    </a:p>
                  </a:txBody>
                  <a:tcPr marL="91443" marR="91443" marT="45731" marB="45731"/>
                </a:tc>
                <a:tc>
                  <a:txBody>
                    <a:bodyPr/>
                    <a:lstStyle/>
                    <a:p>
                      <a:r>
                        <a:rPr lang="en-CA" sz="1800" dirty="0" smtClean="0"/>
                        <a:t>Contention-Based Technologies</a:t>
                      </a:r>
                      <a:endParaRPr lang="en-CA" sz="1800" dirty="0"/>
                    </a:p>
                  </a:txBody>
                  <a:tcPr marL="91443" marR="91443" marT="45731" marB="45731"/>
                </a:tc>
              </a:tr>
              <a:tr h="945108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dirty="0" smtClean="0"/>
                        <a:t>Stations can transmit</a:t>
                      </a:r>
                      <a:r>
                        <a:rPr lang="en-CA" sz="1400" baseline="0" dirty="0" smtClean="0"/>
                        <a:t> at any time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 smtClean="0"/>
                        <a:t>Collision exist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 smtClean="0"/>
                        <a:t>There are mechanisms to resolve contention for the media</a:t>
                      </a:r>
                      <a:endParaRPr lang="en-CA" sz="1400" dirty="0"/>
                    </a:p>
                  </a:txBody>
                  <a:tcPr marL="91443" marR="91443" marT="45731" marB="45731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dirty="0" smtClean="0"/>
                        <a:t>CSMA/CD for 802.3 Ethernet networks</a:t>
                      </a:r>
                      <a:endParaRPr lang="en-CA" sz="1400" baseline="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 smtClean="0"/>
                        <a:t>CSMA/CA for 802.11 wireless  networks</a:t>
                      </a:r>
                      <a:endParaRPr lang="en-CA" sz="1400" dirty="0"/>
                    </a:p>
                  </a:txBody>
                  <a:tcPr marL="91443" marR="91443" marT="45731" marB="45731"/>
                </a:tc>
              </a:tr>
            </a:tbl>
          </a:graphicData>
        </a:graphic>
      </p:graphicFrame>
      <p:pic>
        <p:nvPicPr>
          <p:cNvPr id="1116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87500"/>
            <a:ext cx="7470775" cy="2230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Multi-Access Topology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2" b="42754"/>
          <a:stretch>
            <a:fillRect/>
          </a:stretch>
        </p:blipFill>
        <p:spPr bwMode="auto">
          <a:xfrm>
            <a:off x="2078038" y="2312988"/>
            <a:ext cx="4602162" cy="270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Controlled Access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52488" y="4433888"/>
          <a:ext cx="7477125" cy="1528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5111"/>
                <a:gridCol w="3922014"/>
              </a:tblGrid>
              <a:tr h="370615">
                <a:tc>
                  <a:txBody>
                    <a:bodyPr/>
                    <a:lstStyle/>
                    <a:p>
                      <a:r>
                        <a:rPr lang="en-CA" sz="1800" dirty="0" smtClean="0"/>
                        <a:t>Characteristics</a:t>
                      </a:r>
                      <a:endParaRPr lang="en-CA" sz="1800" dirty="0"/>
                    </a:p>
                  </a:txBody>
                  <a:tcPr marT="45691" marB="45691"/>
                </a:tc>
                <a:tc>
                  <a:txBody>
                    <a:bodyPr/>
                    <a:lstStyle/>
                    <a:p>
                      <a:r>
                        <a:rPr lang="en-CA" sz="1800" dirty="0" smtClean="0"/>
                        <a:t>Controlled Access Technologies</a:t>
                      </a:r>
                      <a:endParaRPr lang="en-CA" sz="1800" dirty="0"/>
                    </a:p>
                  </a:txBody>
                  <a:tcPr marT="45691" marB="45691"/>
                </a:tc>
              </a:tr>
              <a:tr h="1158147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dirty="0" smtClean="0"/>
                        <a:t>Only one station can transmit</a:t>
                      </a:r>
                      <a:r>
                        <a:rPr lang="en-CA" sz="1400" baseline="0" dirty="0" smtClean="0"/>
                        <a:t> at a time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 smtClean="0"/>
                        <a:t>Devices wishing to transmit must wait their turn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 smtClean="0"/>
                        <a:t>No collisions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 smtClean="0"/>
                        <a:t>May use a token passing method</a:t>
                      </a:r>
                      <a:endParaRPr lang="en-CA" sz="1400" dirty="0"/>
                    </a:p>
                  </a:txBody>
                  <a:tcPr marT="45691" marB="45691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dirty="0" smtClean="0"/>
                        <a:t>Token Ring</a:t>
                      </a:r>
                      <a:r>
                        <a:rPr lang="en-CA" sz="1400" baseline="0" dirty="0" smtClean="0"/>
                        <a:t> (IEEE 802.5)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 smtClean="0"/>
                        <a:t>Fiber Distributed Data Interface (FDDI)</a:t>
                      </a:r>
                      <a:endParaRPr lang="en-CA" sz="1400" dirty="0"/>
                    </a:p>
                  </a:txBody>
                  <a:tcPr marT="45691" marB="45691"/>
                </a:tc>
              </a:tr>
            </a:tbl>
          </a:graphicData>
        </a:graphic>
      </p:graphicFrame>
      <p:pic>
        <p:nvPicPr>
          <p:cNvPr id="1157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647825"/>
            <a:ext cx="7477125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Ring Topology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2" b="38287"/>
          <a:stretch>
            <a:fillRect/>
          </a:stretch>
        </p:blipFill>
        <p:spPr bwMode="auto">
          <a:xfrm>
            <a:off x="2116138" y="2430463"/>
            <a:ext cx="533876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The Frame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900113" y="1412875"/>
            <a:ext cx="7342187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927100" y="3827463"/>
            <a:ext cx="7343775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The Header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43"/>
          <a:stretch>
            <a:fillRect/>
          </a:stretch>
        </p:blipFill>
        <p:spPr bwMode="auto">
          <a:xfrm>
            <a:off x="827088" y="2779713"/>
            <a:ext cx="7488237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Layer 2 Address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1260475"/>
            <a:ext cx="7488237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Getting it Connected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Network Interface Cards</a:t>
            </a:r>
          </a:p>
        </p:txBody>
      </p:sp>
      <p:sp>
        <p:nvSpPr>
          <p:cNvPr id="15362" name="TextBox 4"/>
          <p:cNvSpPr txBox="1">
            <a:spLocks noChangeArrowheads="1"/>
          </p:cNvSpPr>
          <p:nvPr/>
        </p:nvSpPr>
        <p:spPr bwMode="auto">
          <a:xfrm>
            <a:off x="1744663" y="1614488"/>
            <a:ext cx="6235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Connecting to the Wireless LAN with a Range Extender</a:t>
            </a:r>
          </a:p>
        </p:txBody>
      </p:sp>
      <p:pic>
        <p:nvPicPr>
          <p:cNvPr id="153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189163"/>
            <a:ext cx="78676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The Trailer</a:t>
            </a: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84"/>
          <a:stretch>
            <a:fillRect/>
          </a:stretch>
        </p:blipFill>
        <p:spPr bwMode="auto">
          <a:xfrm>
            <a:off x="438150" y="3151188"/>
            <a:ext cx="8304213" cy="152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LAN and WAN Frames</a:t>
            </a: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2"/>
          <a:stretch>
            <a:fillRect/>
          </a:stretch>
        </p:blipFill>
        <p:spPr bwMode="auto">
          <a:xfrm>
            <a:off x="930275" y="1981200"/>
            <a:ext cx="7281863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Ethernet Frame</a:t>
            </a: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76413"/>
            <a:ext cx="8685213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Point-to-Point Protocol Frame</a:t>
            </a: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927225"/>
            <a:ext cx="69437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802.11 Wireless Frame</a:t>
            </a: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1716088"/>
            <a:ext cx="6710363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Network Access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Summary</a:t>
            </a:r>
          </a:p>
        </p:txBody>
      </p:sp>
      <p:sp>
        <p:nvSpPr>
          <p:cNvPr id="136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-342900" eaLnBrk="1" hangingPunct="1">
              <a:buFont typeface="Arial" charset="0"/>
              <a:buChar char="•"/>
            </a:pPr>
            <a:r>
              <a:rPr lang="en-US" sz="2800">
                <a:latin typeface="Arial" charset="0"/>
              </a:rPr>
              <a:t>Physical Layer Protocols</a:t>
            </a:r>
          </a:p>
          <a:p>
            <a:pPr marL="461963" indent="-342900" eaLnBrk="1" hangingPunct="1">
              <a:buFont typeface="Arial" charset="0"/>
              <a:buChar char="•"/>
            </a:pPr>
            <a:r>
              <a:rPr lang="en-US" sz="2800">
                <a:latin typeface="Arial" charset="0"/>
              </a:rPr>
              <a:t>Network Media</a:t>
            </a:r>
          </a:p>
          <a:p>
            <a:pPr marL="461963" indent="-342900" eaLnBrk="1" hangingPunct="1">
              <a:buFont typeface="Arial" charset="0"/>
              <a:buChar char="•"/>
            </a:pPr>
            <a:r>
              <a:rPr lang="en-US" sz="2800">
                <a:latin typeface="Arial" charset="0"/>
              </a:rPr>
              <a:t>Data Link Layer Protocols</a:t>
            </a:r>
          </a:p>
          <a:p>
            <a:pPr marL="461963" indent="-342900" eaLnBrk="1" hangingPunct="1">
              <a:buFont typeface="Arial" charset="0"/>
              <a:buChar char="•"/>
            </a:pPr>
            <a:r>
              <a:rPr lang="en-US" sz="2800">
                <a:latin typeface="Arial" charset="0"/>
              </a:rPr>
              <a:t>Media Access Control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138242" name="Picture 3" descr="CNA_largo-on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Purpose of the Physical Layer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The Physical Layer</a:t>
            </a:r>
          </a:p>
        </p:txBody>
      </p:sp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714500"/>
            <a:ext cx="7777163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Purpose of the Physical Layer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Physical Layer Media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908175"/>
            <a:ext cx="7054850" cy="411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Purpose of the Physical Layer</a:t>
            </a:r>
            <a:r>
              <a:rPr lang="en-US">
                <a:latin typeface="Arial" charset="0"/>
              </a:rPr>
              <a:t/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Physical Layer Standards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2188" y="1851025"/>
          <a:ext cx="7127875" cy="435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963"/>
                <a:gridCol w="5550912"/>
              </a:tblGrid>
              <a:tr h="697654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Standard</a:t>
                      </a:r>
                      <a:r>
                        <a:rPr lang="en-CA" sz="1800" baseline="0" dirty="0" smtClean="0"/>
                        <a:t> organization</a:t>
                      </a:r>
                      <a:endParaRPr lang="en-CA" sz="1800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 smtClean="0"/>
                        <a:t>Networking Standards</a:t>
                      </a:r>
                      <a:r>
                        <a:rPr lang="en-CA" sz="1800" baseline="0" dirty="0" smtClean="0"/>
                        <a:t> </a:t>
                      </a:r>
                      <a:endParaRPr lang="en-CA" sz="1800" dirty="0"/>
                    </a:p>
                  </a:txBody>
                  <a:tcPr marL="91428" marR="91428" marT="45726" marB="45726" anchor="ctr"/>
                </a:tc>
              </a:tr>
              <a:tr h="526655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ISO</a:t>
                      </a:r>
                      <a:endParaRPr lang="en-CA" sz="1600" b="1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ISO 8877:</a:t>
                      </a:r>
                      <a:r>
                        <a:rPr lang="en-CA" sz="1200" baseline="0" dirty="0" smtClean="0"/>
                        <a:t> Officially adopted the </a:t>
                      </a:r>
                      <a:r>
                        <a:rPr lang="en-CA" sz="1200" dirty="0" smtClean="0"/>
                        <a:t>RJ connectors (e.g., RJ-11, RJ-45)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ISO 11801: Network cabling standard similar to EIA/TIA 568.</a:t>
                      </a:r>
                    </a:p>
                  </a:txBody>
                  <a:tcPr marL="91428" marR="91428" marT="45726" marB="45726" anchor="ctr"/>
                </a:tc>
              </a:tr>
              <a:tr h="1188888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EIA/TIA</a:t>
                      </a:r>
                      <a:endParaRPr lang="en-CA" sz="1600" b="1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TIA-568-C: Telecommunications cabling standards, used by nearly all voice, video and data networks.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TIA-569-B: Commercial Building Standards for Telecommunications Pathways and Spaces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TIA-598-C: Fiber optic color coding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TIA-942: Telecommunications Infrastructure Standard for Data Centers</a:t>
                      </a:r>
                    </a:p>
                  </a:txBody>
                  <a:tcPr marL="91428" marR="91428" marT="45726" marB="45726" anchor="ctr"/>
                </a:tc>
              </a:tr>
              <a:tr h="504127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ANSI</a:t>
                      </a:r>
                      <a:endParaRPr lang="en-CA" sz="1600" b="1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568-C: RJ-45</a:t>
                      </a:r>
                      <a:r>
                        <a:rPr lang="en-CA" sz="1200" baseline="0" dirty="0" smtClean="0"/>
                        <a:t> pinouts. </a:t>
                      </a:r>
                      <a:r>
                        <a:rPr lang="en-CA" sz="1200" dirty="0" smtClean="0"/>
                        <a:t>Co-developed with </a:t>
                      </a:r>
                      <a:r>
                        <a:rPr lang="en-CA" sz="1200" baseline="0" dirty="0" smtClean="0"/>
                        <a:t> EIA/TIA</a:t>
                      </a:r>
                      <a:endParaRPr lang="en-CA" sz="1200" dirty="0"/>
                    </a:p>
                  </a:txBody>
                  <a:tcPr marL="91428" marR="91428" marT="45726" marB="45726" anchor="ctr"/>
                </a:tc>
              </a:tr>
              <a:tr h="576145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ITU-T</a:t>
                      </a:r>
                      <a:endParaRPr lang="en-CA" sz="1600" b="1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G.992: </a:t>
                      </a:r>
                      <a:r>
                        <a:rPr lang="en-CA" sz="1200" baseline="0" dirty="0" smtClean="0"/>
                        <a:t>ADSL</a:t>
                      </a:r>
                    </a:p>
                  </a:txBody>
                  <a:tcPr marL="91428" marR="91428" marT="45726" marB="45726" anchor="ctr"/>
                </a:tc>
              </a:tr>
              <a:tr h="864218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IEEE</a:t>
                      </a:r>
                      <a:endParaRPr lang="en-CA" sz="1600" b="1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802.3</a:t>
                      </a:r>
                      <a:r>
                        <a:rPr lang="en-CA" sz="1200" baseline="0" dirty="0" smtClean="0"/>
                        <a:t>: </a:t>
                      </a:r>
                      <a:r>
                        <a:rPr lang="en-CA" sz="1200" dirty="0" smtClean="0"/>
                        <a:t>Ethernet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802.11: Wireless LAN (WLAN) &amp; Mesh (Wi-Fi certification)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802.15: Bluetooth</a:t>
                      </a:r>
                    </a:p>
                  </a:txBody>
                  <a:tcPr marL="91428" marR="91428" marT="45726" marB="45726"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7051</TotalTime>
  <Pages>28</Pages>
  <Words>1189</Words>
  <Application>Microsoft Macintosh PowerPoint</Application>
  <PresentationFormat>On-screen Show (4:3)</PresentationFormat>
  <Paragraphs>395</Paragraphs>
  <Slides>66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ＭＳ Ｐゴシック</vt:lpstr>
      <vt:lpstr>Wingdings</vt:lpstr>
      <vt:lpstr>PPT-TMPLT-WHT_C</vt:lpstr>
      <vt:lpstr>NetAcad-4F_PPT-WHT_060408</vt:lpstr>
      <vt:lpstr>Chapter 4: Network Access</vt:lpstr>
      <vt:lpstr>Chapter 4: Objectives</vt:lpstr>
      <vt:lpstr>Chapter 4</vt:lpstr>
      <vt:lpstr>Getting it Connected Connecting to the Network</vt:lpstr>
      <vt:lpstr>Getting it Connected Connecting to the Network</vt:lpstr>
      <vt:lpstr>Getting it Connected Network Interface Cards</vt:lpstr>
      <vt:lpstr>Purpose of the Physical Layer The Physical Layer</vt:lpstr>
      <vt:lpstr>Purpose of the Physical Layer Physical Layer Media</vt:lpstr>
      <vt:lpstr>Purpose of the Physical Layer Physical Layer Standards</vt:lpstr>
      <vt:lpstr>Fundamental Principles of Layer 1 Physical Layer Fundamental Principles</vt:lpstr>
      <vt:lpstr>Fundamental Principles of Layer 1 Bandwidth</vt:lpstr>
      <vt:lpstr>Fundamental Principles of Layer 1 Throughput</vt:lpstr>
      <vt:lpstr> Fundamental Principles of Layer 1 Types of Physical Media</vt:lpstr>
      <vt:lpstr> Network Media Copper Cabling</vt:lpstr>
      <vt:lpstr> Copper Cabling Characteristics of Copper Media</vt:lpstr>
      <vt:lpstr> Copper Cabling Copper Media</vt:lpstr>
      <vt:lpstr> Copper Cabling Unshielded Twisted-Pair (UTP) Cable</vt:lpstr>
      <vt:lpstr> Copper Cabling Shielded Twisted-Pair (STP) Cable</vt:lpstr>
      <vt:lpstr> Copper Cabling Coaxial Cable</vt:lpstr>
      <vt:lpstr> Copper Cabling Cooper Media Safety</vt:lpstr>
      <vt:lpstr> UTP Cabling Properties of UTP Cabling</vt:lpstr>
      <vt:lpstr> UTP Cabling UTP Cabling Standards</vt:lpstr>
      <vt:lpstr> UTP Cabling UTP Connectors</vt:lpstr>
      <vt:lpstr> UTP Cabling Types of UTP Cable</vt:lpstr>
      <vt:lpstr> UTP Cabling Testing UTP Cables</vt:lpstr>
      <vt:lpstr> UTP Cabling Testing UTP Cables</vt:lpstr>
      <vt:lpstr> Fiber Optic Cabling Properties of Fiber Optic Cabling</vt:lpstr>
      <vt:lpstr> Fiber Optic Cabling Fiber Media Cable Design</vt:lpstr>
      <vt:lpstr> Fiber Optic Cabling Types of Fiber Media</vt:lpstr>
      <vt:lpstr> Fiber Optic Cabling Network Fiber Connectors</vt:lpstr>
      <vt:lpstr> Fiber Optic Cabling Testing Fiber Cables</vt:lpstr>
      <vt:lpstr> Fiber Optic Cabling Fiber versus Copper</vt:lpstr>
      <vt:lpstr> Wireless Media Properties of Wireless Media</vt:lpstr>
      <vt:lpstr> Wireless Media Types of Wireless Media</vt:lpstr>
      <vt:lpstr> Wireless Media Wireless LAN</vt:lpstr>
      <vt:lpstr> Wireless Media 802.11 Wi-Fi Standards</vt:lpstr>
      <vt:lpstr>Purpose of the Data Link Layer The Data Link Layer</vt:lpstr>
      <vt:lpstr>Purpose of the Data Link Layer Data Link Sublayers</vt:lpstr>
      <vt:lpstr>Purpose of the Data Link Layer Media Access Control</vt:lpstr>
      <vt:lpstr>Purpose of the Data Link Layer Providing Access to Media</vt:lpstr>
      <vt:lpstr>Data Link Layer Layer 2 Frame Structure</vt:lpstr>
      <vt:lpstr>Layer 2 Frame Structure Creating a Frame</vt:lpstr>
      <vt:lpstr>Data Link Layer Layer 2 Standards</vt:lpstr>
      <vt:lpstr>Layer 2 Standards Data Link Layer Standards</vt:lpstr>
      <vt:lpstr>Topologies Controlling Access to the Media</vt:lpstr>
      <vt:lpstr>Topologies Physical and Logical Topologies</vt:lpstr>
      <vt:lpstr>WAN Topologies Common Physical WAN Topologies</vt:lpstr>
      <vt:lpstr>WAN Topologies Physical Point-to-Point Topology</vt:lpstr>
      <vt:lpstr>WAN Topologies Logical Point-to-Point Topology</vt:lpstr>
      <vt:lpstr>WAN Topologies Half and Full Duplex</vt:lpstr>
      <vt:lpstr>LAN Topologies Physical LAN Topologies</vt:lpstr>
      <vt:lpstr>LAN Topologies Logical Topology for Shared Media</vt:lpstr>
      <vt:lpstr>LAN Topologies Contention-Based Access</vt:lpstr>
      <vt:lpstr>LAN Topologies Multi-Access Topology</vt:lpstr>
      <vt:lpstr>LAN Topologies Controlled Access</vt:lpstr>
      <vt:lpstr>LAN Topologies Ring Topology</vt:lpstr>
      <vt:lpstr>Data Link Frame The Frame</vt:lpstr>
      <vt:lpstr>Data Link Frame The Header</vt:lpstr>
      <vt:lpstr>Data Link Frame Layer 2 Address</vt:lpstr>
      <vt:lpstr>Data Link Frame The Trailer</vt:lpstr>
      <vt:lpstr>Data Link Frame LAN and WAN Frames</vt:lpstr>
      <vt:lpstr>Data Link Frame Ethernet Frame</vt:lpstr>
      <vt:lpstr>Data Link Frame Point-to-Point Protocol Frame</vt:lpstr>
      <vt:lpstr>Data Link Frame 802.11 Wireless Frame</vt:lpstr>
      <vt:lpstr>Network Access 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Bruce Brumley</cp:lastModifiedBy>
  <cp:revision>701</cp:revision>
  <cp:lastPrinted>1999-01-27T00:54:54Z</cp:lastPrinted>
  <dcterms:created xsi:type="dcterms:W3CDTF">2006-10-23T15:07:30Z</dcterms:created>
  <dcterms:modified xsi:type="dcterms:W3CDTF">2013-05-24T15:32:58Z</dcterms:modified>
</cp:coreProperties>
</file>